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38"/>
  </p:normalViewPr>
  <p:slideViewPr>
    <p:cSldViewPr snapToGrid="0" showGuides="1">
      <p:cViewPr varScale="1">
        <p:scale>
          <a:sx n="94" d="100"/>
          <a:sy n="94" d="100"/>
        </p:scale>
        <p:origin x="216" y="8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695E12-5FF6-435F-9331-697EA623F53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8218CF99-784C-4B00-A383-61FC43426EF0}">
      <dgm:prSet/>
      <dgm:spPr/>
      <dgm:t>
        <a:bodyPr/>
        <a:lstStyle/>
        <a:p>
          <a:r>
            <a:rPr lang="en-GB" b="0" i="0"/>
            <a:t>Bluetooth Low Energy (BLE) — </a:t>
          </a:r>
          <a:r>
            <a:rPr lang="ru-RU" b="0" i="0"/>
            <a:t>это энергоэффективный способ связи с </a:t>
          </a:r>
          <a:r>
            <a:rPr lang="en-GB" b="0" i="0"/>
            <a:t>IoT-</a:t>
          </a:r>
          <a:r>
            <a:rPr lang="ru-RU" b="0" i="0"/>
            <a:t>устройствами: датчики, трекеры, </a:t>
          </a:r>
          <a:r>
            <a:rPr lang="en-GB" b="0" i="0"/>
            <a:t>Arduino/ESP32.</a:t>
          </a:r>
          <a:endParaRPr lang="en-US"/>
        </a:p>
      </dgm:t>
    </dgm:pt>
    <dgm:pt modelId="{4655349E-01F0-452C-A97A-DB613BC8F93D}" type="parTrans" cxnId="{C19E98A0-730C-4EBA-A447-BFD498C2223A}">
      <dgm:prSet/>
      <dgm:spPr/>
      <dgm:t>
        <a:bodyPr/>
        <a:lstStyle/>
        <a:p>
          <a:endParaRPr lang="en-US"/>
        </a:p>
      </dgm:t>
    </dgm:pt>
    <dgm:pt modelId="{F95E2FBF-E845-4799-B9F9-E407C8144FB9}" type="sibTrans" cxnId="{C19E98A0-730C-4EBA-A447-BFD498C2223A}">
      <dgm:prSet/>
      <dgm:spPr/>
      <dgm:t>
        <a:bodyPr/>
        <a:lstStyle/>
        <a:p>
          <a:endParaRPr lang="en-US"/>
        </a:p>
      </dgm:t>
    </dgm:pt>
    <dgm:pt modelId="{8792A1B1-47DE-49EB-87D1-660F8DAE1E38}">
      <dgm:prSet/>
      <dgm:spPr/>
      <dgm:t>
        <a:bodyPr/>
        <a:lstStyle/>
        <a:p>
          <a:r>
            <a:rPr lang="en-GB" b="0" i="0"/>
            <a:t>Flutter </a:t>
          </a:r>
          <a:r>
            <a:rPr lang="ru-RU" b="0" i="0"/>
            <a:t>предлагает библиотеки, которые позволяют удобно взаимодействовать с такими устройствами прямо из мобильного приложения.</a:t>
          </a:r>
          <a:endParaRPr lang="en-US"/>
        </a:p>
      </dgm:t>
    </dgm:pt>
    <dgm:pt modelId="{FFD1B74B-E7EA-4107-92B9-8895A7FCEEB3}" type="parTrans" cxnId="{BD1073E7-87CC-4FC8-8341-B4F0C2F05485}">
      <dgm:prSet/>
      <dgm:spPr/>
      <dgm:t>
        <a:bodyPr/>
        <a:lstStyle/>
        <a:p>
          <a:endParaRPr lang="en-US"/>
        </a:p>
      </dgm:t>
    </dgm:pt>
    <dgm:pt modelId="{624D1DB9-D829-4F6A-9B7D-B9305A9988FD}" type="sibTrans" cxnId="{BD1073E7-87CC-4FC8-8341-B4F0C2F05485}">
      <dgm:prSet/>
      <dgm:spPr/>
      <dgm:t>
        <a:bodyPr/>
        <a:lstStyle/>
        <a:p>
          <a:endParaRPr lang="en-US"/>
        </a:p>
      </dgm:t>
    </dgm:pt>
    <dgm:pt modelId="{3575D1BC-BD1E-4B61-B6C9-DF4DFE61B988}" type="pres">
      <dgm:prSet presAssocID="{8C695E12-5FF6-435F-9331-697EA623F530}" presName="root" presStyleCnt="0">
        <dgm:presLayoutVars>
          <dgm:dir/>
          <dgm:resizeHandles val="exact"/>
        </dgm:presLayoutVars>
      </dgm:prSet>
      <dgm:spPr/>
    </dgm:pt>
    <dgm:pt modelId="{FB2A13F3-A8B3-4CCD-B465-D685ABBC994F}" type="pres">
      <dgm:prSet presAssocID="{8218CF99-784C-4B00-A383-61FC43426EF0}" presName="compNode" presStyleCnt="0"/>
      <dgm:spPr/>
    </dgm:pt>
    <dgm:pt modelId="{DC2EC903-731B-433F-A297-3B20C4D75E73}" type="pres">
      <dgm:prSet presAssocID="{8218CF99-784C-4B00-A383-61FC43426EF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uetooth"/>
        </a:ext>
      </dgm:extLst>
    </dgm:pt>
    <dgm:pt modelId="{D87761A7-A6F1-4309-87CE-359DB18C4338}" type="pres">
      <dgm:prSet presAssocID="{8218CF99-784C-4B00-A383-61FC43426EF0}" presName="spaceRect" presStyleCnt="0"/>
      <dgm:spPr/>
    </dgm:pt>
    <dgm:pt modelId="{516466D3-966E-4CEA-8011-0B6116229C93}" type="pres">
      <dgm:prSet presAssocID="{8218CF99-784C-4B00-A383-61FC43426EF0}" presName="textRect" presStyleLbl="revTx" presStyleIdx="0" presStyleCnt="2">
        <dgm:presLayoutVars>
          <dgm:chMax val="1"/>
          <dgm:chPref val="1"/>
        </dgm:presLayoutVars>
      </dgm:prSet>
      <dgm:spPr/>
    </dgm:pt>
    <dgm:pt modelId="{90AD11F0-5593-4210-A80E-E7A6847D72C7}" type="pres">
      <dgm:prSet presAssocID="{F95E2FBF-E845-4799-B9F9-E407C8144FB9}" presName="sibTrans" presStyleCnt="0"/>
      <dgm:spPr/>
    </dgm:pt>
    <dgm:pt modelId="{01A989F1-C6C0-42FF-A0D8-345385B132BD}" type="pres">
      <dgm:prSet presAssocID="{8792A1B1-47DE-49EB-87D1-660F8DAE1E38}" presName="compNode" presStyleCnt="0"/>
      <dgm:spPr/>
    </dgm:pt>
    <dgm:pt modelId="{F34A3C91-F142-4D3C-815A-26D5A688FC01}" type="pres">
      <dgm:prSet presAssocID="{8792A1B1-47DE-49EB-87D1-660F8DAE1E3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Ученый"/>
        </a:ext>
      </dgm:extLst>
    </dgm:pt>
    <dgm:pt modelId="{936C5F0C-A55C-4BA0-8A40-2E3A80FBBC50}" type="pres">
      <dgm:prSet presAssocID="{8792A1B1-47DE-49EB-87D1-660F8DAE1E38}" presName="spaceRect" presStyleCnt="0"/>
      <dgm:spPr/>
    </dgm:pt>
    <dgm:pt modelId="{84A6F732-F66B-4DF9-A212-F9615E9400F0}" type="pres">
      <dgm:prSet presAssocID="{8792A1B1-47DE-49EB-87D1-660F8DAE1E38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FB23F856-6FF5-446F-9147-BD121190BAB5}" type="presOf" srcId="{8C695E12-5FF6-435F-9331-697EA623F530}" destId="{3575D1BC-BD1E-4B61-B6C9-DF4DFE61B988}" srcOrd="0" destOrd="0" presId="urn:microsoft.com/office/officeart/2018/2/layout/IconLabelList"/>
    <dgm:cxn modelId="{D360A490-A3C5-4D16-BE82-AEE0E5C84EA6}" type="presOf" srcId="{8218CF99-784C-4B00-A383-61FC43426EF0}" destId="{516466D3-966E-4CEA-8011-0B6116229C93}" srcOrd="0" destOrd="0" presId="urn:microsoft.com/office/officeart/2018/2/layout/IconLabelList"/>
    <dgm:cxn modelId="{C19E98A0-730C-4EBA-A447-BFD498C2223A}" srcId="{8C695E12-5FF6-435F-9331-697EA623F530}" destId="{8218CF99-784C-4B00-A383-61FC43426EF0}" srcOrd="0" destOrd="0" parTransId="{4655349E-01F0-452C-A97A-DB613BC8F93D}" sibTransId="{F95E2FBF-E845-4799-B9F9-E407C8144FB9}"/>
    <dgm:cxn modelId="{BD1073E7-87CC-4FC8-8341-B4F0C2F05485}" srcId="{8C695E12-5FF6-435F-9331-697EA623F530}" destId="{8792A1B1-47DE-49EB-87D1-660F8DAE1E38}" srcOrd="1" destOrd="0" parTransId="{FFD1B74B-E7EA-4107-92B9-8895A7FCEEB3}" sibTransId="{624D1DB9-D829-4F6A-9B7D-B9305A9988FD}"/>
    <dgm:cxn modelId="{25F4E0EE-87FC-4C08-BEDD-A74E40076B67}" type="presOf" srcId="{8792A1B1-47DE-49EB-87D1-660F8DAE1E38}" destId="{84A6F732-F66B-4DF9-A212-F9615E9400F0}" srcOrd="0" destOrd="0" presId="urn:microsoft.com/office/officeart/2018/2/layout/IconLabelList"/>
    <dgm:cxn modelId="{6C4F88B0-BCC0-4432-A476-B65627504BB3}" type="presParOf" srcId="{3575D1BC-BD1E-4B61-B6C9-DF4DFE61B988}" destId="{FB2A13F3-A8B3-4CCD-B465-D685ABBC994F}" srcOrd="0" destOrd="0" presId="urn:microsoft.com/office/officeart/2018/2/layout/IconLabelList"/>
    <dgm:cxn modelId="{90DE79EC-7C3D-4C39-A1BB-E157C859643D}" type="presParOf" srcId="{FB2A13F3-A8B3-4CCD-B465-D685ABBC994F}" destId="{DC2EC903-731B-433F-A297-3B20C4D75E73}" srcOrd="0" destOrd="0" presId="urn:microsoft.com/office/officeart/2018/2/layout/IconLabelList"/>
    <dgm:cxn modelId="{F643EADD-48E6-4E65-8577-3CF4C95DC85B}" type="presParOf" srcId="{FB2A13F3-A8B3-4CCD-B465-D685ABBC994F}" destId="{D87761A7-A6F1-4309-87CE-359DB18C4338}" srcOrd="1" destOrd="0" presId="urn:microsoft.com/office/officeart/2018/2/layout/IconLabelList"/>
    <dgm:cxn modelId="{3791C48E-E516-4ACB-9209-3B0CB9576092}" type="presParOf" srcId="{FB2A13F3-A8B3-4CCD-B465-D685ABBC994F}" destId="{516466D3-966E-4CEA-8011-0B6116229C93}" srcOrd="2" destOrd="0" presId="urn:microsoft.com/office/officeart/2018/2/layout/IconLabelList"/>
    <dgm:cxn modelId="{DD053AD9-1A6C-47FE-AF9B-85F511B186AA}" type="presParOf" srcId="{3575D1BC-BD1E-4B61-B6C9-DF4DFE61B988}" destId="{90AD11F0-5593-4210-A80E-E7A6847D72C7}" srcOrd="1" destOrd="0" presId="urn:microsoft.com/office/officeart/2018/2/layout/IconLabelList"/>
    <dgm:cxn modelId="{E36EBE92-8507-4374-A10D-A1E83570241A}" type="presParOf" srcId="{3575D1BC-BD1E-4B61-B6C9-DF4DFE61B988}" destId="{01A989F1-C6C0-42FF-A0D8-345385B132BD}" srcOrd="2" destOrd="0" presId="urn:microsoft.com/office/officeart/2018/2/layout/IconLabelList"/>
    <dgm:cxn modelId="{52EB1002-BAE7-46E4-BF1A-55D45BC13243}" type="presParOf" srcId="{01A989F1-C6C0-42FF-A0D8-345385B132BD}" destId="{F34A3C91-F142-4D3C-815A-26D5A688FC01}" srcOrd="0" destOrd="0" presId="urn:microsoft.com/office/officeart/2018/2/layout/IconLabelList"/>
    <dgm:cxn modelId="{E650B57D-6271-4D36-8EDF-5BF4D347F711}" type="presParOf" srcId="{01A989F1-C6C0-42FF-A0D8-345385B132BD}" destId="{936C5F0C-A55C-4BA0-8A40-2E3A80FBBC50}" srcOrd="1" destOrd="0" presId="urn:microsoft.com/office/officeart/2018/2/layout/IconLabelList"/>
    <dgm:cxn modelId="{0D46DDEA-CE98-4ADB-A762-A355F76B633D}" type="presParOf" srcId="{01A989F1-C6C0-42FF-A0D8-345385B132BD}" destId="{84A6F732-F66B-4DF9-A212-F9615E9400F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2EC903-731B-433F-A297-3B20C4D75E73}">
      <dsp:nvSpPr>
        <dsp:cNvPr id="0" name=""/>
        <dsp:cNvSpPr/>
      </dsp:nvSpPr>
      <dsp:spPr>
        <a:xfrm>
          <a:off x="1657675" y="466045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6466D3-966E-4CEA-8011-0B6116229C93}">
      <dsp:nvSpPr>
        <dsp:cNvPr id="0" name=""/>
        <dsp:cNvSpPr/>
      </dsp:nvSpPr>
      <dsp:spPr>
        <a:xfrm>
          <a:off x="469675" y="2880385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i="0" kern="1200"/>
            <a:t>Bluetooth Low Energy (BLE) — </a:t>
          </a:r>
          <a:r>
            <a:rPr lang="ru-RU" sz="1500" b="0" i="0" kern="1200"/>
            <a:t>это энергоэффективный способ связи с </a:t>
          </a:r>
          <a:r>
            <a:rPr lang="en-GB" sz="1500" b="0" i="0" kern="1200"/>
            <a:t>IoT-</a:t>
          </a:r>
          <a:r>
            <a:rPr lang="ru-RU" sz="1500" b="0" i="0" kern="1200"/>
            <a:t>устройствами: датчики, трекеры, </a:t>
          </a:r>
          <a:r>
            <a:rPr lang="en-GB" sz="1500" b="0" i="0" kern="1200"/>
            <a:t>Arduino/ESP32.</a:t>
          </a:r>
          <a:endParaRPr lang="en-US" sz="1500" kern="1200"/>
        </a:p>
      </dsp:txBody>
      <dsp:txXfrm>
        <a:off x="469675" y="2880385"/>
        <a:ext cx="4320000" cy="720000"/>
      </dsp:txXfrm>
    </dsp:sp>
    <dsp:sp modelId="{F34A3C91-F142-4D3C-815A-26D5A688FC01}">
      <dsp:nvSpPr>
        <dsp:cNvPr id="0" name=""/>
        <dsp:cNvSpPr/>
      </dsp:nvSpPr>
      <dsp:spPr>
        <a:xfrm>
          <a:off x="6733675" y="466045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A6F732-F66B-4DF9-A212-F9615E9400F0}">
      <dsp:nvSpPr>
        <dsp:cNvPr id="0" name=""/>
        <dsp:cNvSpPr/>
      </dsp:nvSpPr>
      <dsp:spPr>
        <a:xfrm>
          <a:off x="5545675" y="2880385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i="0" kern="1200"/>
            <a:t>Flutter </a:t>
          </a:r>
          <a:r>
            <a:rPr lang="ru-RU" sz="1500" b="0" i="0" kern="1200"/>
            <a:t>предлагает библиотеки, которые позволяют удобно взаимодействовать с такими устройствами прямо из мобильного приложения.</a:t>
          </a:r>
          <a:endParaRPr lang="en-US" sz="1500" kern="1200"/>
        </a:p>
      </dsp:txBody>
      <dsp:txXfrm>
        <a:off x="5545675" y="2880385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5E221-B417-924C-A48F-E2A8A801F468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1E9F2C-F3DB-A846-9FE4-C46F2DB560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3923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1E9F2C-F3DB-A846-9FE4-C46F2DB5600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1194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1E9F2C-F3DB-A846-9FE4-C46F2DB5600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8662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709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22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900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440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39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6/2/25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9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6/2/25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8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6/2/25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10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6/2/25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31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6/2/25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339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6/2/25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74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6/2/25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37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E448DB1-4196-18A6-15DA-C72635C1B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Видео 3" descr="Объемный человек, работающий в домашней странице Office">
            <a:extLst>
              <a:ext uri="{FF2B5EF4-FFF2-40B4-BE49-F238E27FC236}">
                <a16:creationId xmlns:a16="http://schemas.microsoft.com/office/drawing/2014/main" id="{C4EFBA38-4380-54E3-093A-B25C2D7B76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201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47000"/>
                </a:srgbClr>
              </a:gs>
              <a:gs pos="100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F50EC2-ABDD-E0AE-9191-32200D23C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3618" y="1878366"/>
            <a:ext cx="4671319" cy="1885803"/>
          </a:xfrm>
        </p:spPr>
        <p:txBody>
          <a:bodyPr>
            <a:normAutofit/>
          </a:bodyPr>
          <a:lstStyle/>
          <a:p>
            <a:r>
              <a:rPr lang="ru-RU" b="0" i="0" u="none" strike="noStrike" dirty="0">
                <a:solidFill>
                  <a:srgbClr val="FFFFFF"/>
                </a:solidFill>
                <a:effectLst/>
                <a:latin typeface="-webkit-standard"/>
              </a:rPr>
              <a:t>Работа с </a:t>
            </a:r>
            <a:r>
              <a:rPr lang="en-GB" b="0" i="0" u="none" strike="noStrike" dirty="0">
                <a:solidFill>
                  <a:srgbClr val="FFFFFF"/>
                </a:solidFill>
                <a:effectLst/>
                <a:latin typeface="-webkit-standard"/>
              </a:rPr>
              <a:t>Bluetooth </a:t>
            </a:r>
            <a:r>
              <a:rPr lang="ru-RU" b="0" i="0" u="none" strike="noStrike" dirty="0">
                <a:solidFill>
                  <a:srgbClr val="FFFFFF"/>
                </a:solidFill>
                <a:effectLst/>
                <a:latin typeface="-webkit-standard"/>
              </a:rPr>
              <a:t>и </a:t>
            </a:r>
            <a:r>
              <a:rPr lang="en-GB" b="0" i="0" u="none" strike="noStrike" dirty="0">
                <a:solidFill>
                  <a:srgbClr val="FFFFFF"/>
                </a:solidFill>
                <a:effectLst/>
                <a:latin typeface="-webkit-standard"/>
              </a:rPr>
              <a:t>IoT-</a:t>
            </a:r>
            <a:r>
              <a:rPr lang="ru-RU" b="0" i="0" u="none" strike="noStrike" dirty="0">
                <a:solidFill>
                  <a:srgbClr val="FFFFFF"/>
                </a:solidFill>
                <a:effectLst/>
                <a:latin typeface="-webkit-standard"/>
              </a:rPr>
              <a:t>устройствами во </a:t>
            </a:r>
            <a:r>
              <a:rPr lang="en-GB" b="0" i="0" u="none" strike="noStrike" dirty="0">
                <a:solidFill>
                  <a:srgbClr val="FFFFFF"/>
                </a:solidFill>
                <a:effectLst/>
                <a:latin typeface="-webkit-standard"/>
              </a:rPr>
              <a:t>Flutter</a:t>
            </a:r>
            <a:endParaRPr lang="ru-RU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436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A22726-DA03-BCB0-F12E-98258FB7E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A3284B-F477-8949-8029-FD0DC2488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48640"/>
            <a:ext cx="9160475" cy="1132258"/>
          </a:xfrm>
        </p:spPr>
        <p:txBody>
          <a:bodyPr anchor="ctr">
            <a:normAutofit/>
          </a:bodyPr>
          <a:lstStyle/>
          <a:p>
            <a:pPr algn="ctr"/>
            <a:r>
              <a:rPr lang="ru-RU" b="0" i="0" u="none" strike="noStrike">
                <a:effectLst/>
                <a:latin typeface="-webkit-standard"/>
              </a:rPr>
              <a:t>Введение</a:t>
            </a:r>
            <a:endParaRPr lang="ru-RU"/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E25AB831-E928-8E24-CB0D-1DBA30FD2B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4804992"/>
              </p:ext>
            </p:extLst>
          </p:nvPr>
        </p:nvGraphicFramePr>
        <p:xfrm>
          <a:off x="930876" y="2037806"/>
          <a:ext cx="10335350" cy="4066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85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0DCE2E-8CA2-EC48-FD99-65AAE8C83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ru-RU" sz="4000" b="0" i="0" u="none" strike="noStrike">
                <a:effectLst/>
                <a:latin typeface="-webkit-standard"/>
              </a:rPr>
              <a:t>Обзор библиотек </a:t>
            </a:r>
            <a:r>
              <a:rPr lang="en-GB" sz="4000" b="0" i="0" u="none" strike="noStrike">
                <a:effectLst/>
                <a:latin typeface="-webkit-standard"/>
              </a:rPr>
              <a:t>BLE </a:t>
            </a:r>
            <a:r>
              <a:rPr lang="ru-RU" sz="4000" b="0" i="0" u="none" strike="noStrike">
                <a:effectLst/>
                <a:latin typeface="-webkit-standard"/>
              </a:rPr>
              <a:t>для </a:t>
            </a:r>
            <a:r>
              <a:rPr lang="en-GB" sz="4000" b="0" i="0" u="none" strike="noStrike">
                <a:effectLst/>
                <a:latin typeface="-webkit-standard"/>
              </a:rPr>
              <a:t>Flutter</a:t>
            </a:r>
            <a:endParaRPr lang="ru-RU" sz="400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C940A659-EC5D-91BD-8A07-69DD5ADBF5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9764010"/>
              </p:ext>
            </p:extLst>
          </p:nvPr>
        </p:nvGraphicFramePr>
        <p:xfrm>
          <a:off x="4608246" y="976059"/>
          <a:ext cx="6949442" cy="4085638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522463">
                  <a:extLst>
                    <a:ext uri="{9D8B030D-6E8A-4147-A177-3AD203B41FA5}">
                      <a16:colId xmlns:a16="http://schemas.microsoft.com/office/drawing/2014/main" val="3151508876"/>
                    </a:ext>
                  </a:extLst>
                </a:gridCol>
                <a:gridCol w="2090683">
                  <a:extLst>
                    <a:ext uri="{9D8B030D-6E8A-4147-A177-3AD203B41FA5}">
                      <a16:colId xmlns:a16="http://schemas.microsoft.com/office/drawing/2014/main" val="3759516810"/>
                    </a:ext>
                  </a:extLst>
                </a:gridCol>
                <a:gridCol w="2336296">
                  <a:extLst>
                    <a:ext uri="{9D8B030D-6E8A-4147-A177-3AD203B41FA5}">
                      <a16:colId xmlns:a16="http://schemas.microsoft.com/office/drawing/2014/main" val="3295194708"/>
                    </a:ext>
                  </a:extLst>
                </a:gridCol>
              </a:tblGrid>
              <a:tr h="645949">
                <a:tc>
                  <a:txBody>
                    <a:bodyPr/>
                    <a:lstStyle/>
                    <a:p>
                      <a:pPr algn="ctr"/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Библиотека</a:t>
                      </a: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cap="none" spc="0">
                          <a:solidFill>
                            <a:schemeClr val="tx1"/>
                          </a:solidFill>
                        </a:rPr>
                        <a:t>Плюсы</a:t>
                      </a: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cap="none" spc="0" dirty="0">
                          <a:solidFill>
                            <a:schemeClr val="tx1"/>
                          </a:solidFill>
                        </a:rPr>
                        <a:t>Минусы</a:t>
                      </a: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994138"/>
                  </a:ext>
                </a:extLst>
              </a:tr>
              <a:tr h="946317">
                <a:tc>
                  <a:txBody>
                    <a:bodyPr/>
                    <a:lstStyle/>
                    <a:p>
                      <a:pPr algn="ctr"/>
                      <a:r>
                        <a:rPr lang="en-GB" sz="1400" b="1" cap="none" spc="0" dirty="0" err="1">
                          <a:solidFill>
                            <a:schemeClr val="tx1"/>
                          </a:solidFill>
                        </a:rPr>
                        <a:t>flutter_blue</a:t>
                      </a:r>
                      <a:endParaRPr lang="en-GB" sz="1400" b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cap="none" spc="0">
                          <a:solidFill>
                            <a:schemeClr val="tx1"/>
                          </a:solidFill>
                        </a:rPr>
                        <a:t>Простота, документация</a:t>
                      </a: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cap="none" spc="0" dirty="0">
                          <a:solidFill>
                            <a:schemeClr val="tx1"/>
                          </a:solidFill>
                        </a:rPr>
                        <a:t>Старее, не всегда стабилен</a:t>
                      </a: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7978287"/>
                  </a:ext>
                </a:extLst>
              </a:tr>
              <a:tr h="1547055">
                <a:tc>
                  <a:txBody>
                    <a:bodyPr/>
                    <a:lstStyle/>
                    <a:p>
                      <a:pPr algn="ctr"/>
                      <a:r>
                        <a:rPr lang="en-GB" sz="1400" b="1" cap="none" spc="0" dirty="0" err="1">
                          <a:solidFill>
                            <a:schemeClr val="tx1"/>
                          </a:solidFill>
                        </a:rPr>
                        <a:t>flutter_reactive_ble</a:t>
                      </a:r>
                      <a:endParaRPr lang="en-GB" sz="1400" b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cap="none" spc="0">
                          <a:solidFill>
                            <a:schemeClr val="tx1"/>
                          </a:solidFill>
                        </a:rPr>
                        <a:t>Поддержка </a:t>
                      </a:r>
                      <a:r>
                        <a:rPr lang="en-GB" sz="1400" cap="none" spc="0">
                          <a:solidFill>
                            <a:schemeClr val="tx1"/>
                          </a:solidFill>
                        </a:rPr>
                        <a:t>iOS/Android, </a:t>
                      </a:r>
                      <a:r>
                        <a:rPr lang="ru-RU" sz="1400" cap="none" spc="0">
                          <a:solidFill>
                            <a:schemeClr val="tx1"/>
                          </a:solidFill>
                        </a:rPr>
                        <a:t>стабильность, уведомления</a:t>
                      </a: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cap="none" spc="0" dirty="0">
                          <a:solidFill>
                            <a:schemeClr val="tx1"/>
                          </a:solidFill>
                        </a:rPr>
                        <a:t>Немного сложнее в освоении</a:t>
                      </a: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363266"/>
                  </a:ext>
                </a:extLst>
              </a:tr>
              <a:tr h="946317">
                <a:tc>
                  <a:txBody>
                    <a:bodyPr/>
                    <a:lstStyle/>
                    <a:p>
                      <a:pPr algn="ctr"/>
                      <a:r>
                        <a:rPr lang="en-GB" sz="1400" b="1" cap="none" spc="0" dirty="0" err="1">
                          <a:solidFill>
                            <a:schemeClr val="tx1"/>
                          </a:solidFill>
                        </a:rPr>
                        <a:t>blue_thermal_printer</a:t>
                      </a:r>
                      <a:endParaRPr lang="en-GB" sz="1400" b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cap="none" spc="0">
                          <a:solidFill>
                            <a:schemeClr val="tx1"/>
                          </a:solidFill>
                        </a:rPr>
                        <a:t>Для </a:t>
                      </a:r>
                      <a:r>
                        <a:rPr lang="en-GB" sz="1400" cap="none" spc="0">
                          <a:solidFill>
                            <a:schemeClr val="tx1"/>
                          </a:solidFill>
                        </a:rPr>
                        <a:t>Bluetooth Classic (</a:t>
                      </a:r>
                      <a:r>
                        <a:rPr lang="ru-RU" sz="1400" cap="none" spc="0">
                          <a:solidFill>
                            <a:schemeClr val="tx1"/>
                          </a:solidFill>
                        </a:rPr>
                        <a:t>не </a:t>
                      </a:r>
                      <a:r>
                        <a:rPr lang="en-GB" sz="1400" cap="none" spc="0">
                          <a:solidFill>
                            <a:schemeClr val="tx1"/>
                          </a:solidFill>
                        </a:rPr>
                        <a:t>BLE)</a:t>
                      </a: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cap="none" spc="0" dirty="0">
                          <a:solidFill>
                            <a:schemeClr val="tx1"/>
                          </a:solidFill>
                        </a:rPr>
                        <a:t>Не подходит для </a:t>
                      </a:r>
                      <a:r>
                        <a:rPr lang="en-GB" sz="1400" cap="none" spc="0" dirty="0">
                          <a:solidFill>
                            <a:schemeClr val="tx1"/>
                          </a:solidFill>
                        </a:rPr>
                        <a:t>ESP32</a:t>
                      </a:r>
                    </a:p>
                  </a:txBody>
                  <a:tcPr marL="0" marR="91040" marT="36416" marB="2731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619877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0D9F7CF-3B7B-9A07-2EA3-A4DEAC598638}"/>
              </a:ext>
            </a:extLst>
          </p:cNvPr>
          <p:cNvSpPr txBox="1"/>
          <p:nvPr/>
        </p:nvSpPr>
        <p:spPr>
          <a:xfrm>
            <a:off x="4608246" y="5450415"/>
            <a:ext cx="60994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u="none" strike="noStrike" dirty="0">
                <a:solidFill>
                  <a:srgbClr val="000000"/>
                </a:solidFill>
                <a:effectLst/>
              </a:rPr>
              <a:t>Вывод:</a:t>
            </a:r>
            <a:br>
              <a:rPr lang="ru-RU" dirty="0"/>
            </a:br>
            <a:r>
              <a:rPr lang="en-GB" dirty="0" err="1"/>
              <a:t>flutter_reactive_ble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— 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лучший выбор для работы с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BLE 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и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IoT.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8301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736B38-F6F3-83F8-1E8C-9CE4AFBBB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Подключение к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BLE-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устройству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0D1252-DE0F-32A9-0B23-17C1EA3F5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Этапы:</a:t>
            </a:r>
          </a:p>
          <a:p>
            <a:pPr marL="457200" indent="-457200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Сканирование устройств</a:t>
            </a:r>
          </a:p>
          <a:p>
            <a:pPr marL="457200" indent="-457200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Подключение</a:t>
            </a:r>
          </a:p>
          <a:p>
            <a:pPr marL="457200" indent="-457200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Получение характеристик</a:t>
            </a:r>
          </a:p>
          <a:p>
            <a:pPr marL="457200" indent="-457200"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Чтение данных</a:t>
            </a:r>
          </a:p>
          <a:p>
            <a:pPr marL="0" indent="0">
              <a:buNone/>
            </a:pPr>
            <a:endParaRPr lang="ru-RU" dirty="0">
              <a:solidFill>
                <a:srgbClr val="000000"/>
              </a:solidFill>
              <a:latin typeface="-webkit-standard"/>
            </a:endParaRPr>
          </a:p>
          <a:p>
            <a:pPr marL="0" indent="0" algn="l">
              <a:buNone/>
            </a:pPr>
            <a:r>
              <a:rPr lang="ru-RU" b="1" i="0" u="none" strike="noStrike" dirty="0">
                <a:solidFill>
                  <a:srgbClr val="000000"/>
                </a:solidFill>
                <a:effectLst/>
              </a:rPr>
              <a:t>На стороне устройства (например, 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ESP32):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Настраивается 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BLE-</a:t>
            </a: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сервер, создаётся сервис и характеристика.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Устанавливается значение, которое может читать 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Flutter-</a:t>
            </a: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приложение.</a:t>
            </a:r>
          </a:p>
          <a:p>
            <a:pPr marL="0" indent="0">
              <a:buNone/>
            </a:pPr>
            <a:endParaRPr lang="ru-RU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457200" indent="-457200">
              <a:buFont typeface="+mj-lt"/>
              <a:buAutoNum type="arabicPeriod"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D680080-3295-6AA9-3A15-BC515EA59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432" y="2009822"/>
            <a:ext cx="6324600" cy="7366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E7F9627-26B2-6567-24AC-275F31543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432" y="2533554"/>
            <a:ext cx="6324600" cy="7366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5663C90-45A4-0169-7AB7-0513AEA8F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432" y="3040712"/>
            <a:ext cx="6324600" cy="7366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4F166D2-254C-707A-D6AF-ECFEE4B912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432" y="3587847"/>
            <a:ext cx="63246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252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E7AC72-5D69-F55F-F914-2C58CCD7A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11056188" cy="733977"/>
          </a:xfrm>
        </p:spPr>
        <p:txBody>
          <a:bodyPr anchor="b">
            <a:normAutofit/>
          </a:bodyPr>
          <a:lstStyle/>
          <a:p>
            <a:r>
              <a:rPr lang="ru-RU" sz="3300" b="0" i="0" u="none" strike="noStrike" dirty="0">
                <a:effectLst/>
                <a:latin typeface="-webkit-standard"/>
              </a:rPr>
              <a:t>Обработка фоновых соединений и периодическое чтение</a:t>
            </a:r>
            <a:endParaRPr lang="ru-RU" sz="33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F1ADFC-D77A-F1C9-03EC-2F1C91A07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858005"/>
            <a:ext cx="5862396" cy="409651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u-RU" sz="1700" b="1" i="0" u="none" strike="noStrike" dirty="0">
                <a:effectLst/>
              </a:rPr>
              <a:t>Как в примере: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ru-RU" sz="1700" b="0" i="0" u="none" strike="noStrike" dirty="0">
                <a:effectLst/>
              </a:rPr>
              <a:t>После подключения создаём </a:t>
            </a:r>
            <a:r>
              <a:rPr lang="en-GB" sz="1700" b="0" i="0" u="none" strike="noStrike" dirty="0" err="1">
                <a:effectLst/>
              </a:rPr>
              <a:t>Timer.periodic</a:t>
            </a:r>
            <a:r>
              <a:rPr lang="en-GB" sz="1700" b="0" i="0" u="none" strike="noStrike" dirty="0">
                <a:effectLst/>
              </a:rPr>
              <a:t>, </a:t>
            </a:r>
            <a:r>
              <a:rPr lang="ru-RU" sz="1700" b="0" i="0" u="none" strike="noStrike" dirty="0">
                <a:effectLst/>
              </a:rPr>
              <a:t>который раз в 10 секунд читает данные.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ru-RU" sz="1700" b="0" i="0" u="none" strike="noStrike" dirty="0">
                <a:effectLst/>
              </a:rPr>
              <a:t>Данные сохраняются в лог, отображаются пользователю.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sz="1700" b="1" i="0" u="none" strike="noStrike" dirty="0">
                <a:effectLst/>
              </a:rPr>
              <a:t>Что важно учитывать: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700" b="0" i="0" u="none" strike="noStrike" dirty="0">
                <a:effectLst/>
              </a:rPr>
              <a:t>BLE-</a:t>
            </a:r>
            <a:r>
              <a:rPr lang="ru-RU" sz="1700" b="0" i="0" u="none" strike="noStrike" dirty="0">
                <a:effectLst/>
              </a:rPr>
              <a:t>соединения могут разрываться: добавляем обработку </a:t>
            </a:r>
            <a:r>
              <a:rPr lang="en-GB" sz="1700" b="0" i="0" u="none" strike="noStrike" dirty="0">
                <a:effectLst/>
              </a:rPr>
              <a:t>disconnected.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ru-RU" sz="1700" b="0" i="0" u="none" strike="noStrike" dirty="0">
                <a:effectLst/>
              </a:rPr>
              <a:t>На </a:t>
            </a:r>
            <a:r>
              <a:rPr lang="en-GB" sz="1700" b="0" i="0" u="none" strike="noStrike" dirty="0">
                <a:effectLst/>
              </a:rPr>
              <a:t>Android/iOS </a:t>
            </a:r>
            <a:r>
              <a:rPr lang="ru-RU" sz="1700" b="0" i="0" u="none" strike="noStrike" dirty="0">
                <a:effectLst/>
              </a:rPr>
              <a:t>возможны ограничения по работе в фоне — используем </a:t>
            </a:r>
            <a:r>
              <a:rPr lang="en-GB" sz="1700" b="0" i="0" u="none" strike="noStrike" dirty="0" err="1">
                <a:effectLst/>
              </a:rPr>
              <a:t>flutter_background</a:t>
            </a:r>
            <a:r>
              <a:rPr lang="en-GB" sz="1700" b="0" i="0" u="none" strike="noStrike" dirty="0">
                <a:effectLst/>
              </a:rPr>
              <a:t> </a:t>
            </a:r>
            <a:r>
              <a:rPr lang="ru-RU" sz="1700" b="0" i="0" u="none" strike="noStrike" dirty="0">
                <a:effectLst/>
              </a:rPr>
              <a:t>или </a:t>
            </a:r>
            <a:r>
              <a:rPr lang="en-GB" sz="1700" b="0" i="0" u="none" strike="noStrike" dirty="0" err="1">
                <a:effectLst/>
              </a:rPr>
              <a:t>workmanager</a:t>
            </a:r>
            <a:r>
              <a:rPr lang="en-GB" sz="1700" b="0" i="0" u="none" strike="noStrike" dirty="0">
                <a:effectLst/>
              </a:rPr>
              <a:t>, </a:t>
            </a:r>
            <a:r>
              <a:rPr lang="ru-RU" sz="1700" b="0" i="0" u="none" strike="noStrike" dirty="0">
                <a:effectLst/>
              </a:rPr>
              <a:t>если нужно читать данные при закрытом приложении.</a:t>
            </a:r>
          </a:p>
          <a:p>
            <a:pPr marL="0" indent="0">
              <a:lnSpc>
                <a:spcPct val="110000"/>
              </a:lnSpc>
              <a:buNone/>
            </a:pPr>
            <a:endParaRPr lang="ru-RU" sz="1700" dirty="0"/>
          </a:p>
        </p:txBody>
      </p:sp>
      <p:pic>
        <p:nvPicPr>
          <p:cNvPr id="7" name="Graphic 6" descr="Секундомер">
            <a:extLst>
              <a:ext uri="{FF2B5EF4-FFF2-40B4-BE49-F238E27FC236}">
                <a16:creationId xmlns:a16="http://schemas.microsoft.com/office/drawing/2014/main" id="{8E844909-D1E8-50A7-7CEA-5269C570F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91395" y="1621057"/>
            <a:ext cx="4681506" cy="468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515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7C55DB-EB3D-1193-B2EC-A2BC93F8A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Практические применения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D8CD34D-8B99-D4B0-0397-D0D518524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ru-RU" b="1" i="0" u="none" strike="noStrike" dirty="0">
                <a:solidFill>
                  <a:srgbClr val="000000"/>
                </a:solidFill>
                <a:effectLst/>
              </a:rPr>
              <a:t>Где используется 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BLE: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Умный дом (датчики температуры, влажности)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Фитнес-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</a:rPr>
              <a:t>трекеры</a:t>
            </a: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 (чтение пульса, шагов)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Промышленность (мониторинг показателей оборудования)</a:t>
            </a:r>
          </a:p>
          <a:p>
            <a:pPr marL="0" indent="0"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Flutter + BLE </a:t>
            </a: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позволяет сделать удобный 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UI </a:t>
            </a: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с отображением данных в реальном времени и управлением 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IoT-</a:t>
            </a:r>
            <a:r>
              <a:rPr lang="ru-RU" b="0" i="0" u="none" strike="noStrike" dirty="0">
                <a:solidFill>
                  <a:srgbClr val="000000"/>
                </a:solidFill>
                <a:effectLst/>
              </a:rPr>
              <a:t>устройствами.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0423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E44F9C-F49B-3F8A-6A47-0A3F694A7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Демонстрация</a:t>
            </a:r>
          </a:p>
        </p:txBody>
      </p:sp>
      <p:pic>
        <p:nvPicPr>
          <p:cNvPr id="4" name="ScreenRecording_06-02-2025 13-22-43_1_949D149A-8B15-4A5C-A9A5-EFD92BFB1109.mp4">
            <a:hlinkClick r:id="" action="ppaction://media"/>
            <a:extLst>
              <a:ext uri="{FF2B5EF4-FFF2-40B4-BE49-F238E27FC236}">
                <a16:creationId xmlns:a16="http://schemas.microsoft.com/office/drawing/2014/main" id="{F3647409-9AFF-3EF7-0F92-BEDDC01EF5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52751" y="1365583"/>
            <a:ext cx="2286497" cy="494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6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277</Words>
  <Application>Microsoft Macintosh PowerPoint</Application>
  <PresentationFormat>Широкоэкранный</PresentationFormat>
  <Paragraphs>44</Paragraphs>
  <Slides>7</Slides>
  <Notes>2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-webkit-standard</vt:lpstr>
      <vt:lpstr>Arial</vt:lpstr>
      <vt:lpstr>Calibri</vt:lpstr>
      <vt:lpstr>Neue Haas Grotesk Text Pro</vt:lpstr>
      <vt:lpstr>VanillaVTI</vt:lpstr>
      <vt:lpstr>Работа с Bluetooth и IoT-устройствами во Flutter</vt:lpstr>
      <vt:lpstr>Введение</vt:lpstr>
      <vt:lpstr>Обзор библиотек BLE для Flutter</vt:lpstr>
      <vt:lpstr>Подключение к BLE-устройству</vt:lpstr>
      <vt:lpstr>Обработка фоновых соединений и периодическое чтение</vt:lpstr>
      <vt:lpstr>Практические применения</vt:lpstr>
      <vt:lpstr>Демонстрация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Работа с Bluetooth и IoT-устройствами во Flutter</dc:title>
  <dc:creator>Прозорский Михаил Алексеевич</dc:creator>
  <cp:lastModifiedBy>Прозорский Михаил Алексеевич</cp:lastModifiedBy>
  <cp:revision>1</cp:revision>
  <dcterms:created xsi:type="dcterms:W3CDTF">2025-06-02T10:10:22Z</dcterms:created>
  <dcterms:modified xsi:type="dcterms:W3CDTF">2025-06-02T10:25:25Z</dcterms:modified>
</cp:coreProperties>
</file>

<file path=docProps/thumbnail.jpeg>
</file>